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26" r:id="rId4"/>
    <p:sldId id="327" r:id="rId5"/>
    <p:sldId id="328" r:id="rId6"/>
    <p:sldId id="329" r:id="rId7"/>
    <p:sldId id="331" r:id="rId8"/>
    <p:sldId id="330" r:id="rId9"/>
    <p:sldId id="332" r:id="rId10"/>
    <p:sldId id="33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8/21/2018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315310"/>
            <a:ext cx="9144000" cy="11188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Binary Search Trees</a:t>
            </a:r>
            <a:br>
              <a:rPr lang="en-US" dirty="0" smtClean="0"/>
            </a:br>
            <a:r>
              <a:rPr lang="en-US" sz="2400" dirty="0" smtClean="0"/>
              <a:t>Should be a review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860" y="1624114"/>
            <a:ext cx="5544000" cy="51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Rotations Question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517288" y="383475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717362" y="27193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3"/>
            <a:endCxn id="25" idx="7"/>
          </p:cNvCxnSpPr>
          <p:nvPr/>
        </p:nvCxnSpPr>
        <p:spPr>
          <a:xfrm flipH="1">
            <a:off x="2297777" y="3499877"/>
            <a:ext cx="553496" cy="46878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717362" y="498577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49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5" idx="5"/>
            <a:endCxn id="30" idx="1"/>
          </p:cNvCxnSpPr>
          <p:nvPr/>
        </p:nvCxnSpPr>
        <p:spPr>
          <a:xfrm>
            <a:off x="2297777" y="4615239"/>
            <a:ext cx="553496" cy="5044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923830" y="2719388"/>
            <a:ext cx="377058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smtClean="0"/>
              <a:t>=&gt; ?</a:t>
            </a:r>
            <a:endParaRPr lang="en-US" sz="16600" dirty="0"/>
          </a:p>
        </p:txBody>
      </p:sp>
      <p:sp>
        <p:nvSpPr>
          <p:cNvPr id="23" name="Rounded Rectangle 22"/>
          <p:cNvSpPr/>
          <p:nvPr/>
        </p:nvSpPr>
        <p:spPr>
          <a:xfrm rot="21114090">
            <a:off x="4998181" y="1340140"/>
            <a:ext cx="5580501" cy="145060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What about this one? Can you rotate it to a depth of 2? How?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92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3857845"/>
          </a:xfrm>
        </p:spPr>
        <p:txBody>
          <a:bodyPr>
            <a:normAutofit/>
          </a:bodyPr>
          <a:lstStyle/>
          <a:p>
            <a:r>
              <a:rPr lang="en-US" sz="4300" dirty="0" smtClean="0"/>
              <a:t>Definitions:</a:t>
            </a:r>
          </a:p>
          <a:p>
            <a:pPr lvl="1"/>
            <a:r>
              <a:rPr lang="en-US" sz="3900" dirty="0" smtClean="0"/>
              <a:t>Vertex:</a:t>
            </a:r>
          </a:p>
          <a:p>
            <a:pPr lvl="1"/>
            <a:r>
              <a:rPr lang="en-US" sz="3900" dirty="0" smtClean="0"/>
              <a:t>Edge:</a:t>
            </a:r>
          </a:p>
          <a:p>
            <a:pPr lvl="1"/>
            <a:r>
              <a:rPr lang="en-US" sz="3900" dirty="0" smtClean="0"/>
              <a:t>Parent:</a:t>
            </a:r>
          </a:p>
          <a:p>
            <a:pPr lvl="1"/>
            <a:r>
              <a:rPr lang="en-US" sz="3900" dirty="0" smtClean="0"/>
              <a:t>Grandparent:</a:t>
            </a:r>
          </a:p>
          <a:p>
            <a:pPr lvl="1"/>
            <a:r>
              <a:rPr lang="en-US" sz="3900" dirty="0" smtClean="0"/>
              <a:t>Uncle:</a:t>
            </a:r>
            <a:endParaRPr lang="en-US" sz="3200" dirty="0" smtClean="0"/>
          </a:p>
        </p:txBody>
      </p:sp>
      <p:sp>
        <p:nvSpPr>
          <p:cNvPr id="7" name="Rounded Rectangle 6"/>
          <p:cNvSpPr/>
          <p:nvPr/>
        </p:nvSpPr>
        <p:spPr>
          <a:xfrm rot="21114090">
            <a:off x="5020026" y="2837177"/>
            <a:ext cx="5580501" cy="145060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Let’s draw a few trees and discuss what each of these items are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Binary Search Tree (Insertion)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3857845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If current node empty/NULL add node</a:t>
            </a:r>
          </a:p>
          <a:p>
            <a:r>
              <a:rPr lang="en-US" sz="3200" dirty="0"/>
              <a:t>Else if insert value less than current node insert left</a:t>
            </a:r>
          </a:p>
          <a:p>
            <a:r>
              <a:rPr lang="en-US" sz="3200" dirty="0"/>
              <a:t>Else if insert value greater than current node insert right</a:t>
            </a:r>
          </a:p>
          <a:p>
            <a:r>
              <a:rPr lang="en-US" sz="3200" dirty="0"/>
              <a:t>Else replace value</a:t>
            </a:r>
          </a:p>
          <a:p>
            <a:endParaRPr lang="en-US" sz="3200" dirty="0" smtClean="0"/>
          </a:p>
          <a:p>
            <a:r>
              <a:rPr lang="en-US" sz="3200" dirty="0" smtClean="0"/>
              <a:t>Recursion (elegant, but can be costly – why?)</a:t>
            </a:r>
          </a:p>
          <a:p>
            <a:r>
              <a:rPr lang="en-US" sz="3200" dirty="0" smtClean="0"/>
              <a:t>What does an iterative insert look like?</a:t>
            </a:r>
            <a:endParaRPr lang="en-US" sz="2800" dirty="0" smtClean="0"/>
          </a:p>
          <a:p>
            <a:r>
              <a:rPr lang="en-US" sz="3200" dirty="0" smtClean="0"/>
              <a:t>What is worst case and average case?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64748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Binary Search Tree (Lookup)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385784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If current node equals search value return node</a:t>
            </a:r>
          </a:p>
          <a:p>
            <a:r>
              <a:rPr lang="en-US" sz="3200" dirty="0"/>
              <a:t>Else if current node greater than search value search left</a:t>
            </a:r>
          </a:p>
          <a:p>
            <a:r>
              <a:rPr lang="en-US" sz="3200" dirty="0"/>
              <a:t>Else if current node less than search value search right</a:t>
            </a:r>
          </a:p>
          <a:p>
            <a:endParaRPr lang="en-US" sz="3200" dirty="0" smtClean="0"/>
          </a:p>
          <a:p>
            <a:r>
              <a:rPr lang="en-US" sz="3200" dirty="0" smtClean="0"/>
              <a:t>Recursion</a:t>
            </a:r>
          </a:p>
          <a:p>
            <a:r>
              <a:rPr lang="en-US" sz="3200" dirty="0"/>
              <a:t>What does an iterative insert look like</a:t>
            </a:r>
            <a:r>
              <a:rPr lang="en-US" sz="3200" dirty="0" smtClean="0"/>
              <a:t>?</a:t>
            </a:r>
            <a:endParaRPr lang="en-US" sz="2800" dirty="0" smtClean="0"/>
          </a:p>
          <a:p>
            <a:r>
              <a:rPr lang="en-US" sz="3200" dirty="0" smtClean="0"/>
              <a:t>What is worst case and average case?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12068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Binary Search Tree (Deletion)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3857845"/>
          </a:xfrm>
        </p:spPr>
        <p:txBody>
          <a:bodyPr>
            <a:normAutofit fontScale="70000" lnSpcReduction="20000"/>
          </a:bodyPr>
          <a:lstStyle/>
          <a:p>
            <a:r>
              <a:rPr lang="en-US" sz="3200" dirty="0" smtClean="0"/>
              <a:t>Find node with delete value</a:t>
            </a:r>
          </a:p>
          <a:p>
            <a:r>
              <a:rPr lang="en-US" sz="3200" dirty="0" smtClean="0"/>
              <a:t>If no children just delete</a:t>
            </a:r>
          </a:p>
          <a:p>
            <a:r>
              <a:rPr lang="en-US" sz="3200" dirty="0" smtClean="0"/>
              <a:t>If one child; promote child</a:t>
            </a:r>
          </a:p>
          <a:p>
            <a:r>
              <a:rPr lang="en-US" sz="3200" dirty="0" smtClean="0"/>
              <a:t>If two children</a:t>
            </a:r>
          </a:p>
          <a:p>
            <a:pPr lvl="1"/>
            <a:r>
              <a:rPr lang="en-US" sz="2800" dirty="0" smtClean="0"/>
              <a:t>Find in-order successor/predecessor of node </a:t>
            </a:r>
          </a:p>
          <a:p>
            <a:pPr lvl="1"/>
            <a:r>
              <a:rPr lang="en-US" sz="2800" dirty="0" smtClean="0"/>
              <a:t>Replace node contents with successor/predecessor</a:t>
            </a:r>
          </a:p>
          <a:p>
            <a:pPr lvl="1"/>
            <a:r>
              <a:rPr lang="en-US" sz="2800" dirty="0" smtClean="0"/>
              <a:t>Delete successor/predecessor (may have at most one child)</a:t>
            </a:r>
            <a:endParaRPr lang="en-US" sz="2800" dirty="0"/>
          </a:p>
          <a:p>
            <a:endParaRPr lang="en-US" sz="3200" dirty="0" smtClean="0"/>
          </a:p>
          <a:p>
            <a:r>
              <a:rPr lang="en-US" sz="3200" dirty="0" smtClean="0"/>
              <a:t>Recursion </a:t>
            </a:r>
          </a:p>
          <a:p>
            <a:r>
              <a:rPr lang="en-US" sz="3200" dirty="0"/>
              <a:t>What does an iterative insert look like</a:t>
            </a:r>
            <a:r>
              <a:rPr lang="en-US" sz="3200" dirty="0" smtClean="0"/>
              <a:t>?</a:t>
            </a:r>
            <a:endParaRPr lang="en-US" sz="2800" dirty="0" smtClean="0"/>
          </a:p>
          <a:p>
            <a:r>
              <a:rPr lang="en-US" sz="3200" dirty="0" smtClean="0"/>
              <a:t>What is worst case and average case?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65224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Binary Search Tree (Traversals)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385784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Pre order - NLR</a:t>
            </a:r>
          </a:p>
          <a:p>
            <a:r>
              <a:rPr lang="en-US" sz="3200" dirty="0" smtClean="0"/>
              <a:t>In order - LNR</a:t>
            </a:r>
          </a:p>
          <a:p>
            <a:r>
              <a:rPr lang="en-US" sz="3200" dirty="0" smtClean="0"/>
              <a:t>Post order – LRN</a:t>
            </a:r>
          </a:p>
          <a:p>
            <a:r>
              <a:rPr lang="en-US" sz="3200" dirty="0" smtClean="0"/>
              <a:t>Very elegant when recursive</a:t>
            </a:r>
          </a:p>
          <a:p>
            <a:r>
              <a:rPr lang="en-US" sz="3200" dirty="0" smtClean="0"/>
              <a:t>These may actually be more efficient implemented recursively</a:t>
            </a:r>
          </a:p>
          <a:p>
            <a:r>
              <a:rPr lang="en-US" sz="3200" dirty="0" smtClean="0"/>
              <a:t>What would iterative solutions look like?</a:t>
            </a:r>
          </a:p>
        </p:txBody>
      </p:sp>
    </p:spTree>
    <p:extLst>
      <p:ext uri="{BB962C8B-B14F-4D97-AF65-F5344CB8AC3E}">
        <p14:creationId xmlns:p14="http://schemas.microsoft.com/office/powerpoint/2010/main" val="368522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Rotations (Right)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595271" y="27193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9688610" y="390180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10809538" y="51484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96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5"/>
            <a:endCxn id="5" idx="1"/>
          </p:cNvCxnSpPr>
          <p:nvPr/>
        </p:nvCxnSpPr>
        <p:spPr>
          <a:xfrm>
            <a:off x="9375760" y="3499877"/>
            <a:ext cx="446761" cy="535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5"/>
            <a:endCxn id="6" idx="1"/>
          </p:cNvCxnSpPr>
          <p:nvPr/>
        </p:nvCxnSpPr>
        <p:spPr>
          <a:xfrm>
            <a:off x="10469099" y="4682290"/>
            <a:ext cx="474350" cy="6000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532281" y="390180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3"/>
            <a:endCxn id="16" idx="7"/>
          </p:cNvCxnSpPr>
          <p:nvPr/>
        </p:nvCxnSpPr>
        <p:spPr>
          <a:xfrm flipH="1">
            <a:off x="8312770" y="3499877"/>
            <a:ext cx="416412" cy="535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595271" y="511509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49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5" idx="3"/>
            <a:endCxn id="21" idx="7"/>
          </p:cNvCxnSpPr>
          <p:nvPr/>
        </p:nvCxnSpPr>
        <p:spPr>
          <a:xfrm flipH="1">
            <a:off x="9375760" y="4682290"/>
            <a:ext cx="446761" cy="5667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630460" y="376779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717362" y="27193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3844727" y="393500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96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3"/>
            <a:endCxn id="25" idx="7"/>
          </p:cNvCxnSpPr>
          <p:nvPr/>
        </p:nvCxnSpPr>
        <p:spPr>
          <a:xfrm flipH="1">
            <a:off x="2410949" y="3499877"/>
            <a:ext cx="440324" cy="4018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6" idx="5"/>
            <a:endCxn id="27" idx="1"/>
          </p:cNvCxnSpPr>
          <p:nvPr/>
        </p:nvCxnSpPr>
        <p:spPr>
          <a:xfrm>
            <a:off x="3497851" y="3499877"/>
            <a:ext cx="480787" cy="56904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82218" y="51484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5" idx="3"/>
            <a:endCxn id="30" idx="7"/>
          </p:cNvCxnSpPr>
          <p:nvPr/>
        </p:nvCxnSpPr>
        <p:spPr>
          <a:xfrm flipH="1">
            <a:off x="1162707" y="4548283"/>
            <a:ext cx="601664" cy="734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2717362" y="511509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49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>
            <a:stCxn id="25" idx="5"/>
            <a:endCxn id="32" idx="1"/>
          </p:cNvCxnSpPr>
          <p:nvPr/>
        </p:nvCxnSpPr>
        <p:spPr>
          <a:xfrm>
            <a:off x="2410949" y="4548283"/>
            <a:ext cx="440324" cy="70072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073542" y="2295842"/>
            <a:ext cx="230383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smtClean="0"/>
              <a:t>=&gt;</a:t>
            </a:r>
            <a:endParaRPr lang="en-US" sz="16600" dirty="0"/>
          </a:p>
        </p:txBody>
      </p:sp>
      <p:sp>
        <p:nvSpPr>
          <p:cNvPr id="23" name="Rounded Rectangle 22"/>
          <p:cNvSpPr/>
          <p:nvPr/>
        </p:nvSpPr>
        <p:spPr>
          <a:xfrm rot="21114090">
            <a:off x="5288597" y="882940"/>
            <a:ext cx="5580501" cy="145060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Is the order of the tree preserved?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Why would we do this?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236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Rotations (Left)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87618" y="251364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180957" y="369606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301885" y="494272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96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5"/>
            <a:endCxn id="5" idx="1"/>
          </p:cNvCxnSpPr>
          <p:nvPr/>
        </p:nvCxnSpPr>
        <p:spPr>
          <a:xfrm>
            <a:off x="2868107" y="3294137"/>
            <a:ext cx="446761" cy="535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5"/>
            <a:endCxn id="6" idx="1"/>
          </p:cNvCxnSpPr>
          <p:nvPr/>
        </p:nvCxnSpPr>
        <p:spPr>
          <a:xfrm>
            <a:off x="3961446" y="4476550"/>
            <a:ext cx="474350" cy="6000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024628" y="369606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3"/>
            <a:endCxn id="16" idx="7"/>
          </p:cNvCxnSpPr>
          <p:nvPr/>
        </p:nvCxnSpPr>
        <p:spPr>
          <a:xfrm flipH="1">
            <a:off x="1805117" y="3294137"/>
            <a:ext cx="416412" cy="535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087618" y="490935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49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/>
          <p:cNvCxnSpPr>
            <a:stCxn id="5" idx="3"/>
            <a:endCxn id="21" idx="7"/>
          </p:cNvCxnSpPr>
          <p:nvPr/>
        </p:nvCxnSpPr>
        <p:spPr>
          <a:xfrm flipH="1">
            <a:off x="2868107" y="4476550"/>
            <a:ext cx="446761" cy="56671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8168420" y="356205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9255322" y="251364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10382687" y="372926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96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3"/>
            <a:endCxn id="25" idx="7"/>
          </p:cNvCxnSpPr>
          <p:nvPr/>
        </p:nvCxnSpPr>
        <p:spPr>
          <a:xfrm flipH="1">
            <a:off x="8948909" y="3294137"/>
            <a:ext cx="440324" cy="4018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6" idx="5"/>
            <a:endCxn id="27" idx="1"/>
          </p:cNvCxnSpPr>
          <p:nvPr/>
        </p:nvCxnSpPr>
        <p:spPr>
          <a:xfrm>
            <a:off x="10035811" y="3294137"/>
            <a:ext cx="480787" cy="56904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6920178" y="494272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5" idx="3"/>
            <a:endCxn id="30" idx="7"/>
          </p:cNvCxnSpPr>
          <p:nvPr/>
        </p:nvCxnSpPr>
        <p:spPr>
          <a:xfrm flipH="1">
            <a:off x="7700667" y="4342543"/>
            <a:ext cx="601664" cy="734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9255322" y="490935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49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3" name="Straight Arrow Connector 32"/>
          <p:cNvCxnSpPr>
            <a:stCxn id="25" idx="5"/>
            <a:endCxn id="32" idx="1"/>
          </p:cNvCxnSpPr>
          <p:nvPr/>
        </p:nvCxnSpPr>
        <p:spPr>
          <a:xfrm>
            <a:off x="8948909" y="4342543"/>
            <a:ext cx="440324" cy="70072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073542" y="2295842"/>
            <a:ext cx="230383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smtClean="0"/>
              <a:t>=&gt;</a:t>
            </a:r>
            <a:endParaRPr lang="en-US" sz="16600" dirty="0"/>
          </a:p>
        </p:txBody>
      </p:sp>
    </p:spTree>
    <p:extLst>
      <p:ext uri="{BB962C8B-B14F-4D97-AF65-F5344CB8AC3E}">
        <p14:creationId xmlns:p14="http://schemas.microsoft.com/office/powerpoint/2010/main" val="1892661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Rotations (Right)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595271" y="27193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9688610" y="390180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>
            <a:stCxn id="4" idx="5"/>
            <a:endCxn id="5" idx="1"/>
          </p:cNvCxnSpPr>
          <p:nvPr/>
        </p:nvCxnSpPr>
        <p:spPr>
          <a:xfrm>
            <a:off x="9375760" y="3499877"/>
            <a:ext cx="446761" cy="535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7532281" y="3901801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>
            <a:stCxn id="4" idx="3"/>
            <a:endCxn id="16" idx="7"/>
          </p:cNvCxnSpPr>
          <p:nvPr/>
        </p:nvCxnSpPr>
        <p:spPr>
          <a:xfrm flipH="1">
            <a:off x="8312770" y="3499877"/>
            <a:ext cx="416412" cy="53583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630460" y="3767794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37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2717362" y="2719388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52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>
            <a:stCxn id="26" idx="3"/>
            <a:endCxn id="25" idx="7"/>
          </p:cNvCxnSpPr>
          <p:nvPr/>
        </p:nvCxnSpPr>
        <p:spPr>
          <a:xfrm flipH="1">
            <a:off x="2410949" y="3499877"/>
            <a:ext cx="440324" cy="4018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82218" y="51484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31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31" name="Straight Arrow Connector 30"/>
          <p:cNvCxnSpPr>
            <a:stCxn id="25" idx="3"/>
            <a:endCxn id="30" idx="7"/>
          </p:cNvCxnSpPr>
          <p:nvPr/>
        </p:nvCxnSpPr>
        <p:spPr>
          <a:xfrm flipH="1">
            <a:off x="1162707" y="4548283"/>
            <a:ext cx="601664" cy="73408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073542" y="2295842"/>
            <a:ext cx="230383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600" dirty="0" smtClean="0"/>
              <a:t>=&gt;</a:t>
            </a:r>
            <a:endParaRPr lang="en-US" sz="16600" dirty="0"/>
          </a:p>
        </p:txBody>
      </p:sp>
      <p:sp>
        <p:nvSpPr>
          <p:cNvPr id="23" name="Rounded Rectangle 22"/>
          <p:cNvSpPr/>
          <p:nvPr/>
        </p:nvSpPr>
        <p:spPr>
          <a:xfrm rot="21114090">
            <a:off x="5288597" y="882940"/>
            <a:ext cx="5580501" cy="145060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Does thi</a:t>
            </a:r>
            <a:r>
              <a:rPr lang="en-US" sz="2400" dirty="0" smtClean="0">
                <a:solidFill>
                  <a:schemeClr val="tx1"/>
                </a:solidFill>
              </a:rPr>
              <a:t>s make the value more clear?</a:t>
            </a: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When does a tree have “worst case”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01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19870</TotalTime>
  <Words>339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Binary Search Trees Should be a review</vt:lpstr>
      <vt:lpstr>Binary Search Tree</vt:lpstr>
      <vt:lpstr>Binary Search Tree (Insertion)</vt:lpstr>
      <vt:lpstr>Binary Search Tree (Lookup)</vt:lpstr>
      <vt:lpstr>Binary Search Tree (Deletion)</vt:lpstr>
      <vt:lpstr>Binary Search Tree (Traversals)</vt:lpstr>
      <vt:lpstr>Rotations (Right)</vt:lpstr>
      <vt:lpstr>Rotations (Left)</vt:lpstr>
      <vt:lpstr>Rotations (Right)</vt:lpstr>
      <vt:lpstr>Rotations Question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142</cp:revision>
  <dcterms:created xsi:type="dcterms:W3CDTF">2018-03-23T01:21:11Z</dcterms:created>
  <dcterms:modified xsi:type="dcterms:W3CDTF">2018-08-22T03:08:06Z</dcterms:modified>
</cp:coreProperties>
</file>